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435" r:id="rId3"/>
    <p:sldId id="439" r:id="rId4"/>
    <p:sldId id="430" r:id="rId5"/>
    <p:sldId id="406" r:id="rId6"/>
    <p:sldId id="419" r:id="rId7"/>
    <p:sldId id="420" r:id="rId8"/>
    <p:sldId id="434" r:id="rId9"/>
    <p:sldId id="431" r:id="rId10"/>
    <p:sldId id="432" r:id="rId11"/>
    <p:sldId id="442" r:id="rId12"/>
    <p:sldId id="411" r:id="rId13"/>
    <p:sldId id="393" r:id="rId14"/>
    <p:sldId id="403" r:id="rId15"/>
    <p:sldId id="437" r:id="rId16"/>
    <p:sldId id="440" r:id="rId17"/>
    <p:sldId id="428" r:id="rId18"/>
    <p:sldId id="438" r:id="rId19"/>
    <p:sldId id="396" r:id="rId20"/>
    <p:sldId id="436" r:id="rId21"/>
    <p:sldId id="368" r:id="rId22"/>
    <p:sldId id="441" r:id="rId23"/>
    <p:sldId id="429" r:id="rId24"/>
    <p:sldId id="301" r:id="rId25"/>
  </p:sldIdLst>
  <p:sldSz cx="9144000" cy="6858000" type="screen4x3"/>
  <p:notesSz cx="6858000" cy="9220200"/>
  <p:defaultTextStyle>
    <a:defPPr>
      <a:defRPr lang="hu-HU"/>
    </a:defPPr>
    <a:lvl1pPr algn="ctr" rtl="0" eaLnBrk="0" fontAlgn="base" hangingPunct="0">
      <a:spcBef>
        <a:spcPct val="0"/>
      </a:spcBef>
      <a:spcAft>
        <a:spcPct val="0"/>
      </a:spcAft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 baseline="30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B"/>
    <a:srgbClr val="FFFFFF"/>
    <a:srgbClr val="0066FF"/>
    <a:srgbClr val="0000FF"/>
    <a:srgbClr val="008000"/>
    <a:srgbClr val="006600"/>
    <a:srgbClr val="66CCFF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6" autoAdjust="0"/>
    <p:restoredTop sz="94660"/>
  </p:normalViewPr>
  <p:slideViewPr>
    <p:cSldViewPr>
      <p:cViewPr>
        <p:scale>
          <a:sx n="76" d="100"/>
          <a:sy n="76" d="100"/>
        </p:scale>
        <p:origin x="-11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0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aseline="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75823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aseline="0"/>
            </a:lvl1pPr>
          </a:lstStyle>
          <a:p>
            <a:pPr>
              <a:defRPr/>
            </a:pPr>
            <a:fld id="{B39DA561-60CB-46B4-A32D-7DC1775DCB7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866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EB90EB-708F-4918-B18D-E406EA058F24}" type="datetimeFigureOut">
              <a:rPr lang="hu-HU"/>
              <a:pPr>
                <a:defRPr/>
              </a:pPr>
              <a:t>2012.04.17.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79913"/>
            <a:ext cx="5486400" cy="4148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758238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096B80F-0FCD-45D8-A807-496A8302CE7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58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17447-66E5-4356-91C7-FF8B6B74D17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44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E7007-BCC9-4A23-875B-AC241A4EE04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98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0C473-3276-4E53-A188-3AA76F4FC17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679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30A6B-3369-4624-A604-E4B5CE91F1B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1881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7909D-4531-41ED-AE7E-277255E76D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061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5904-6132-4506-B3AA-C8416658EE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048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1597D-A518-43DC-AA01-420BE17DA36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9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E837-C01C-46AB-BABC-2989E8DAE7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073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CDD29-DCB2-4EC5-966D-7D842EDC1B7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32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6CB09-F3B9-43C5-8363-FF7969BECB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51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EAAF7-234F-44E4-A3CF-2B76C938E50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087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3C77-9BDB-492F-8489-8C070FDCF57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619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1E90-020E-417C-A9B5-7FFBC41EE49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5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88C087DA-8FD5-4717-99E7-2E53A6E8A9A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mapei.hu\kozos\k&#233;pek\VIDE&#211;K\TV2%20spot\mapei%200329v2_small.mpg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sh.h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9880" y="6093296"/>
            <a:ext cx="6400800" cy="622300"/>
          </a:xfrm>
        </p:spPr>
        <p:txBody>
          <a:bodyPr/>
          <a:lstStyle/>
          <a:p>
            <a:pPr eaLnBrk="1" hangingPunct="1"/>
            <a:r>
              <a:rPr lang="hu-HU" sz="2800" i="1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2012.04.17.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13817" y="4725144"/>
            <a:ext cx="796948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aseline="30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/>
            <a:r>
              <a:rPr lang="hu-HU" sz="2800" baseline="0" dirty="0">
                <a:solidFill>
                  <a:srgbClr val="00599B"/>
                </a:solidFill>
                <a:latin typeface="Cambria" pitchFamily="18" charset="0"/>
              </a:rPr>
              <a:t>Előadók: </a:t>
            </a:r>
          </a:p>
          <a:p>
            <a:pPr algn="l"/>
            <a:r>
              <a:rPr lang="hu-HU" sz="2800" b="1" baseline="0" dirty="0">
                <a:solidFill>
                  <a:srgbClr val="00599B"/>
                </a:solidFill>
                <a:latin typeface="Cambria" pitchFamily="18" charset="0"/>
              </a:rPr>
              <a:t>Riccardo Ardito</a:t>
            </a:r>
            <a:r>
              <a:rPr lang="hu-HU" sz="2800" baseline="0" dirty="0">
                <a:solidFill>
                  <a:srgbClr val="00599B"/>
                </a:solidFill>
                <a:latin typeface="Cambria" pitchFamily="18" charset="0"/>
              </a:rPr>
              <a:t> export menedzser, Mapei Csoport</a:t>
            </a:r>
          </a:p>
          <a:p>
            <a:pPr algn="l"/>
            <a:r>
              <a:rPr lang="hu-HU" sz="2800" b="1" baseline="0" dirty="0">
                <a:solidFill>
                  <a:srgbClr val="00599B"/>
                </a:solidFill>
                <a:latin typeface="Cambria" pitchFamily="18" charset="0"/>
              </a:rPr>
              <a:t>Markovich Béla</a:t>
            </a:r>
            <a:r>
              <a:rPr lang="hu-HU" sz="2800" baseline="0" dirty="0">
                <a:solidFill>
                  <a:srgbClr val="00599B"/>
                </a:solidFill>
                <a:latin typeface="Cambria" pitchFamily="18" charset="0"/>
              </a:rPr>
              <a:t> ügyvezető igazgató, Mapei Kft.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32906" y="3723"/>
            <a:ext cx="87484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hu-HU" sz="4800" i="1" baseline="0" dirty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Szeretettel köszöntjük</a:t>
            </a:r>
            <a:br>
              <a:rPr lang="hu-HU" sz="4800" i="1" baseline="0" dirty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hu-HU" sz="4800" i="1" baseline="0" dirty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kedves Vendégeinket </a:t>
            </a:r>
            <a:br>
              <a:rPr lang="hu-HU" sz="4800" i="1" baseline="0" dirty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r>
              <a:rPr lang="hu-HU" sz="4800" i="1" baseline="0" dirty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 Mapei Kft. sajtótájékoztatóján!</a:t>
            </a:r>
            <a:r>
              <a:rPr lang="hu-HU" sz="4800" i="1" baseline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56929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uild="p"/>
      <p:bldP spid="2051" grpId="0"/>
      <p:bldP spid="20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5106" y="1241376"/>
            <a:ext cx="8362582" cy="509025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„Kényeztető felújítás” kampány 2012. április 1. és 2012. június 15. között, melyet 2 hónapos intenzív TV kampány kísér. </a:t>
            </a:r>
            <a:endParaRPr lang="hu-HU" sz="3600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u-HU" sz="3600" dirty="0">
                <a:solidFill>
                  <a:srgbClr val="00599B"/>
                </a:solidFill>
                <a:latin typeface="Cambria" pitchFamily="18" charset="0"/>
              </a:rPr>
              <a:t>Áprilisban összesen: 71 db spot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hu-HU" sz="3600" dirty="0">
                <a:solidFill>
                  <a:srgbClr val="00599B"/>
                </a:solidFill>
                <a:latin typeface="Cambria" pitchFamily="18" charset="0"/>
              </a:rPr>
              <a:t>Májusban összesen: </a:t>
            </a: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78 db spot</a:t>
            </a:r>
            <a:endParaRPr lang="hu-HU" sz="3600" dirty="0">
              <a:solidFill>
                <a:srgbClr val="00599B"/>
              </a:solidFill>
              <a:latin typeface="Cambria" pitchFamily="18" charset="0"/>
            </a:endParaRPr>
          </a:p>
        </p:txBody>
      </p:sp>
      <p:pic>
        <p:nvPicPr>
          <p:cNvPr id="10244" name="Picture 4" descr="X:\Marketing\HIRDETÉSEK\2011-es sajtóközlemények\MÉBKER_20110202\MEBKER logo vegleges cur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506" y="4077072"/>
            <a:ext cx="1296144" cy="12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45106" y="260648"/>
            <a:ext cx="7772400" cy="1143000"/>
          </a:xfrm>
          <a:solidFill>
            <a:srgbClr val="FFC000"/>
          </a:solidFill>
        </p:spPr>
        <p:txBody>
          <a:bodyPr/>
          <a:lstStyle/>
          <a:p>
            <a:r>
              <a:rPr lang="hu-HU" sz="5400" b="1" dirty="0" smtClean="0">
                <a:solidFill>
                  <a:srgbClr val="C00000"/>
                </a:solidFill>
                <a:latin typeface="Cambria" pitchFamily="18" charset="0"/>
              </a:rPr>
              <a:t>MÉBKER stratégia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4" descr="X:\Marketing\HIRDETÉSEK\2011-es sajtóközlemények\MÉBKER_20110202\MEBKER logo vegleges curv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0836"/>
            <a:ext cx="1603266" cy="154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108520" y="1485076"/>
            <a:ext cx="9145016" cy="149019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hu-HU" sz="3600" b="1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 Mapei Kft. és a MÉBKER Hálózat bemutatja:</a:t>
            </a:r>
          </a:p>
          <a:p>
            <a:pPr>
              <a:defRPr/>
            </a:pPr>
            <a:endParaRPr lang="hu-HU" sz="3600" b="1" dirty="0">
              <a:latin typeface="Cambria" pitchFamily="18" charset="0"/>
            </a:endParaRPr>
          </a:p>
          <a:p>
            <a:pPr marL="0" indent="0" algn="ctr">
              <a:buFontTx/>
              <a:buNone/>
              <a:defRPr/>
            </a:pPr>
            <a:endParaRPr lang="hu-HU" sz="3600" b="1" dirty="0">
              <a:latin typeface="Cambria" pitchFamily="18" charset="0"/>
            </a:endParaRPr>
          </a:p>
        </p:txBody>
      </p:sp>
      <p:pic>
        <p:nvPicPr>
          <p:cNvPr id="4" name="mapei 0329v2_small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72916"/>
            <a:ext cx="5040560" cy="378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545106" y="260648"/>
            <a:ext cx="7772400" cy="1143000"/>
          </a:xfrm>
          <a:solidFill>
            <a:srgbClr val="FFC000"/>
          </a:solidFill>
        </p:spPr>
        <p:txBody>
          <a:bodyPr/>
          <a:lstStyle/>
          <a:p>
            <a:r>
              <a:rPr lang="hu-HU" sz="5400" b="1" dirty="0" smtClean="0">
                <a:solidFill>
                  <a:srgbClr val="C00000"/>
                </a:solidFill>
                <a:latin typeface="Cambria" pitchFamily="18" charset="0"/>
              </a:rPr>
              <a:t>MÉBKER stratégia 2012</a:t>
            </a:r>
          </a:p>
        </p:txBody>
      </p:sp>
    </p:spTree>
    <p:extLst>
      <p:ext uri="{BB962C8B-B14F-4D97-AF65-F5344CB8AC3E}">
        <p14:creationId xmlns:p14="http://schemas.microsoft.com/office/powerpoint/2010/main" val="3061229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136904" cy="1440160"/>
          </a:xfrm>
          <a:blipFill dpi="0" rotWithShape="1">
            <a:blip r:embed="rId2">
              <a:alphaModFix amt="72000"/>
            </a:blip>
            <a:srcRect/>
            <a:stretch>
              <a:fillRect l="81000"/>
            </a:stretch>
          </a:blipFill>
        </p:spPr>
        <p:txBody>
          <a:bodyPr/>
          <a:lstStyle/>
          <a:p>
            <a:pPr algn="l" eaLnBrk="1" hangingPunct="1"/>
            <a:r>
              <a:rPr lang="hu-HU" sz="4800" i="1" dirty="0" smtClean="0">
                <a:solidFill>
                  <a:srgbClr val="0066FF"/>
                </a:solidFill>
                <a:latin typeface="Cambria" pitchFamily="18" charset="0"/>
              </a:rPr>
              <a:t>Szívügyünk - </a:t>
            </a: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/>
            </a:r>
            <a:b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</a:b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>A szakmai képzések 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72816"/>
            <a:ext cx="8208912" cy="4896544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hu-HU" b="1" dirty="0" smtClean="0">
                <a:solidFill>
                  <a:srgbClr val="00599B"/>
                </a:solidFill>
                <a:latin typeface="Cambria" pitchFamily="18" charset="0"/>
              </a:rPr>
              <a:t>A képzettek száma 2011-ben is meghaladta a </a:t>
            </a:r>
            <a:r>
              <a:rPr lang="hu-HU" b="1" dirty="0" smtClean="0">
                <a:solidFill>
                  <a:srgbClr val="FF0000"/>
                </a:solidFill>
                <a:latin typeface="Cambria" pitchFamily="18" charset="0"/>
              </a:rPr>
              <a:t>6000 </a:t>
            </a:r>
            <a:r>
              <a:rPr lang="hu-HU" b="1" dirty="0" smtClean="0">
                <a:solidFill>
                  <a:srgbClr val="00599B"/>
                </a:solidFill>
                <a:latin typeface="Cambria" pitchFamily="18" charset="0"/>
              </a:rPr>
              <a:t>főt!  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Szakembereknek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Kreditpontos képzések mérnököknek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Kereskedések eladóinak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Szakiskoláknak, diákoknak</a:t>
            </a:r>
            <a:endParaRPr lang="hu-HU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5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40" y="1628800"/>
            <a:ext cx="8876339" cy="4464496"/>
          </a:xfrm>
        </p:spPr>
        <p:txBody>
          <a:bodyPr/>
          <a:lstStyle/>
          <a:p>
            <a:pPr marL="216000" indent="0" algn="ctr" eaLnBrk="1" hangingPunct="1">
              <a:spcBef>
                <a:spcPts val="1800"/>
              </a:spcBef>
              <a:buFontTx/>
              <a:buNone/>
            </a:pPr>
            <a:r>
              <a:rPr lang="hu-HU" sz="3600" b="1" dirty="0" smtClean="0">
                <a:solidFill>
                  <a:srgbClr val="00599B"/>
                </a:solidFill>
                <a:latin typeface="Cambria" pitchFamily="18" charset="0"/>
              </a:rPr>
              <a:t>Folyamatos fejlesztések, </a:t>
            </a:r>
          </a:p>
          <a:p>
            <a:pPr marL="216000" indent="0" algn="ctr" eaLnBrk="1" hangingPunct="1">
              <a:spcBef>
                <a:spcPts val="1800"/>
              </a:spcBef>
              <a:buFontTx/>
              <a:buNone/>
            </a:pPr>
            <a:r>
              <a:rPr lang="hu-HU" sz="3600" b="1" dirty="0" smtClean="0">
                <a:solidFill>
                  <a:srgbClr val="00599B"/>
                </a:solidFill>
                <a:latin typeface="Cambria" pitchFamily="18" charset="0"/>
              </a:rPr>
              <a:t>nem csak termék szinten, </a:t>
            </a:r>
          </a:p>
          <a:p>
            <a:pPr marL="216000" indent="0" algn="ctr" eaLnBrk="1" hangingPunct="1">
              <a:spcBef>
                <a:spcPts val="1800"/>
              </a:spcBef>
              <a:buFontTx/>
              <a:buNone/>
            </a:pPr>
            <a:r>
              <a:rPr lang="hu-HU" sz="3600" b="1" dirty="0" smtClean="0">
                <a:solidFill>
                  <a:srgbClr val="00599B"/>
                </a:solidFill>
                <a:latin typeface="Cambria" pitchFamily="18" charset="0"/>
              </a:rPr>
              <a:t>hanem szolgáltatásban is, hogy </a:t>
            </a:r>
          </a:p>
          <a:p>
            <a:pPr marL="216000" indent="0" algn="ctr" eaLnBrk="1" hangingPunct="1">
              <a:spcBef>
                <a:spcPts val="1800"/>
              </a:spcBef>
              <a:buFontTx/>
              <a:buNone/>
            </a:pPr>
            <a:r>
              <a:rPr lang="hu-HU" sz="3600" b="1" i="1" dirty="0" smtClean="0">
                <a:solidFill>
                  <a:srgbClr val="FF0000"/>
                </a:solidFill>
                <a:latin typeface="Cambria" pitchFamily="18" charset="0"/>
              </a:rPr>
              <a:t>már elsőre végleges munkák</a:t>
            </a:r>
            <a:endParaRPr lang="hu-HU" sz="3600" b="1" i="1" dirty="0" smtClean="0">
              <a:solidFill>
                <a:srgbClr val="00599B"/>
              </a:solidFill>
              <a:latin typeface="Cambria" pitchFamily="18" charset="0"/>
            </a:endParaRPr>
          </a:p>
          <a:p>
            <a:pPr marL="216000" indent="0" algn="ctr" eaLnBrk="1" hangingPunct="1">
              <a:spcBef>
                <a:spcPts val="1800"/>
              </a:spcBef>
              <a:buFontTx/>
              <a:buNone/>
            </a:pPr>
            <a:r>
              <a:rPr lang="hu-HU" sz="3600" b="1" dirty="0" smtClean="0">
                <a:solidFill>
                  <a:srgbClr val="00599B"/>
                </a:solidFill>
                <a:latin typeface="Cambria" pitchFamily="18" charset="0"/>
              </a:rPr>
              <a:t>készüljenek, amivel mind a kivitelező, mind a tulajdonos maximálisan elégedett!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136904" cy="1440160"/>
          </a:xfrm>
          <a:prstGeom prst="rect">
            <a:avLst/>
          </a:prstGeom>
          <a:blipFill dpi="0" rotWithShape="1">
            <a:blip r:embed="rId2">
              <a:alphaModFix amt="72000"/>
            </a:blip>
            <a:srcRect/>
            <a:stretch>
              <a:fillRect l="8100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hu-HU" sz="4800" i="1" dirty="0" smtClean="0">
                <a:solidFill>
                  <a:srgbClr val="0066FF"/>
                </a:solidFill>
                <a:latin typeface="Cambria" pitchFamily="18" charset="0"/>
              </a:rPr>
              <a:t>Szívügyünk - </a:t>
            </a: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/>
            </a:r>
            <a:b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</a:b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>Az</a:t>
            </a:r>
            <a:r>
              <a:rPr lang="hu-HU" sz="4800" baseline="0" dirty="0" smtClean="0">
                <a:solidFill>
                  <a:srgbClr val="0066FF"/>
                </a:solidFill>
                <a:latin typeface="Cambria" pitchFamily="18" charset="0"/>
              </a:rPr>
              <a:t> Innováció és Fejlesztés</a:t>
            </a:r>
            <a:endParaRPr lang="hu-HU" sz="4800" dirty="0" smtClean="0">
              <a:solidFill>
                <a:srgbClr val="0066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16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708920"/>
            <a:ext cx="8352928" cy="302217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hu-HU" b="1" dirty="0" smtClean="0">
                <a:solidFill>
                  <a:srgbClr val="006600"/>
                </a:solidFill>
                <a:latin typeface="Cambria" pitchFamily="18" charset="0"/>
              </a:rPr>
              <a:t>	A szakemberek és a lakástulajdonosok egészségének védelme.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hu-HU" b="1" dirty="0" smtClean="0">
                <a:solidFill>
                  <a:srgbClr val="006600"/>
                </a:solidFill>
                <a:latin typeface="Cambria" pitchFamily="18" charset="0"/>
              </a:rPr>
              <a:t>   Környezet- és egészségbarát technológiák használata.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hu-HU" b="1" dirty="0" smtClean="0">
              <a:solidFill>
                <a:srgbClr val="006600"/>
              </a:solidFill>
              <a:latin typeface="Cambria" pitchFamily="18" charset="0"/>
            </a:endParaRPr>
          </a:p>
        </p:txBody>
      </p:sp>
      <p:pic>
        <p:nvPicPr>
          <p:cNvPr id="2263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271921"/>
            <a:ext cx="2699791" cy="158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5045" y="692696"/>
            <a:ext cx="9036496" cy="1728000"/>
          </a:xfrm>
          <a:prstGeom prst="rect">
            <a:avLst/>
          </a:prstGeom>
          <a:blipFill dpi="0" rotWithShape="1">
            <a:blip r:embed="rId3">
              <a:alphaModFix amt="7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/>
                      </a14:imgEffect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 l="8100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hu-HU" sz="4800" i="1" dirty="0" smtClean="0">
                <a:solidFill>
                  <a:srgbClr val="006600"/>
                </a:solidFill>
                <a:latin typeface="Cambria" pitchFamily="18" charset="0"/>
              </a:rPr>
              <a:t>Szívügyünk - </a:t>
            </a:r>
            <a:r>
              <a:rPr lang="hu-HU" sz="4800" dirty="0" smtClean="0">
                <a:solidFill>
                  <a:srgbClr val="006600"/>
                </a:solidFill>
                <a:latin typeface="Cambria" pitchFamily="18" charset="0"/>
              </a:rPr>
              <a:t/>
            </a:r>
            <a:br>
              <a:rPr lang="hu-HU" sz="4800" dirty="0" smtClean="0">
                <a:solidFill>
                  <a:srgbClr val="006600"/>
                </a:solidFill>
                <a:latin typeface="Cambria" pitchFamily="18" charset="0"/>
              </a:rPr>
            </a:br>
            <a:r>
              <a:rPr lang="hu-HU" sz="4800" dirty="0" smtClean="0">
                <a:solidFill>
                  <a:srgbClr val="006600"/>
                </a:solidFill>
                <a:latin typeface="Cambria" pitchFamily="18" charset="0"/>
              </a:rPr>
              <a:t>A</a:t>
            </a:r>
            <a:r>
              <a:rPr lang="hu-HU" sz="4800" baseline="0" dirty="0" smtClean="0">
                <a:solidFill>
                  <a:srgbClr val="006600"/>
                </a:solidFill>
                <a:latin typeface="Cambria" pitchFamily="18" charset="0"/>
              </a:rPr>
              <a:t> Környezetvédelem iránti elkötelezettség</a:t>
            </a:r>
            <a:endParaRPr lang="hu-HU" sz="4800" dirty="0" smtClean="0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artalom helye 2"/>
          <p:cNvSpPr>
            <a:spLocks noGrp="1"/>
          </p:cNvSpPr>
          <p:nvPr>
            <p:ph idx="1"/>
          </p:nvPr>
        </p:nvSpPr>
        <p:spPr>
          <a:xfrm>
            <a:off x="395536" y="2708920"/>
            <a:ext cx="8208912" cy="388843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sz="2800" dirty="0" smtClean="0">
                <a:solidFill>
                  <a:srgbClr val="008000"/>
                </a:solidFill>
                <a:latin typeface="Cambria" pitchFamily="18" charset="0"/>
              </a:rPr>
              <a:t>ECO </a:t>
            </a:r>
            <a:r>
              <a:rPr lang="hu-HU" sz="2800" dirty="0" err="1" smtClean="0">
                <a:solidFill>
                  <a:srgbClr val="008000"/>
                </a:solidFill>
                <a:latin typeface="Cambria" pitchFamily="18" charset="0"/>
              </a:rPr>
              <a:t>melegburkolati</a:t>
            </a:r>
            <a:r>
              <a:rPr lang="hu-HU" sz="2800" dirty="0" smtClean="0">
                <a:solidFill>
                  <a:srgbClr val="008000"/>
                </a:solidFill>
                <a:latin typeface="Cambria" pitchFamily="18" charset="0"/>
              </a:rPr>
              <a:t> termékek rendkívül alacsony illékony </a:t>
            </a:r>
            <a:r>
              <a:rPr lang="hu-HU" sz="2800" dirty="0" err="1" smtClean="0">
                <a:solidFill>
                  <a:srgbClr val="008000"/>
                </a:solidFill>
                <a:latin typeface="Cambria" pitchFamily="18" charset="0"/>
              </a:rPr>
              <a:t>szervesanyag</a:t>
            </a:r>
            <a:r>
              <a:rPr lang="hu-HU" sz="2800" dirty="0" smtClean="0">
                <a:solidFill>
                  <a:srgbClr val="008000"/>
                </a:solidFill>
                <a:latin typeface="Cambria" pitchFamily="18" charset="0"/>
              </a:rPr>
              <a:t> kibocsátással (VOC) a burkolók és a végfelhasználók egészségének, környezetének védelmében </a:t>
            </a:r>
          </a:p>
          <a:p>
            <a:pPr marL="0" indent="0">
              <a:buNone/>
            </a:pPr>
            <a:endParaRPr lang="hu-HU" sz="1050" dirty="0" smtClean="0">
              <a:solidFill>
                <a:srgbClr val="008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800" dirty="0" smtClean="0">
                <a:solidFill>
                  <a:srgbClr val="008000"/>
                </a:solidFill>
                <a:latin typeface="Cambria" pitchFamily="18" charset="0"/>
              </a:rPr>
              <a:t>Nemzetközileg tanúsított, szigorú szabványoknak megfelelő termékek</a:t>
            </a:r>
          </a:p>
          <a:p>
            <a:pPr marL="0" indent="0">
              <a:buNone/>
            </a:pPr>
            <a:endParaRPr lang="hu-HU" sz="1000" dirty="0" smtClean="0">
              <a:solidFill>
                <a:srgbClr val="00800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sz="2800" dirty="0" smtClean="0">
                <a:solidFill>
                  <a:srgbClr val="008000"/>
                </a:solidFill>
                <a:latin typeface="Cambria" pitchFamily="18" charset="0"/>
              </a:rPr>
              <a:t>LEED projektekhez használható rendszerek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5045" y="692696"/>
            <a:ext cx="9036496" cy="1728000"/>
          </a:xfrm>
          <a:prstGeom prst="rect">
            <a:avLst/>
          </a:prstGeom>
          <a:blipFill dpi="0" rotWithShape="1">
            <a:blip r:embed="rId2">
              <a:alphaModFix amt="72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</a14:imgLayer>
                  </a14:imgProps>
                </a:ext>
              </a:extLst>
            </a:blip>
            <a:srcRect/>
            <a:stretch>
              <a:fillRect l="81000"/>
            </a:stretch>
          </a:blipFill>
          <a:ln>
            <a:noFill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hu-HU" sz="4800" i="1" dirty="0" smtClean="0">
                <a:solidFill>
                  <a:srgbClr val="006600"/>
                </a:solidFill>
                <a:latin typeface="Cambria" pitchFamily="18" charset="0"/>
              </a:rPr>
              <a:t>Szívügyünk - </a:t>
            </a:r>
            <a:r>
              <a:rPr lang="hu-HU" sz="4800" dirty="0" smtClean="0">
                <a:solidFill>
                  <a:srgbClr val="006600"/>
                </a:solidFill>
                <a:latin typeface="Cambria" pitchFamily="18" charset="0"/>
              </a:rPr>
              <a:t/>
            </a:r>
            <a:br>
              <a:rPr lang="hu-HU" sz="4800" dirty="0" smtClean="0">
                <a:solidFill>
                  <a:srgbClr val="006600"/>
                </a:solidFill>
                <a:latin typeface="Cambria" pitchFamily="18" charset="0"/>
              </a:rPr>
            </a:br>
            <a:r>
              <a:rPr lang="hu-HU" sz="4800" dirty="0" smtClean="0">
                <a:solidFill>
                  <a:srgbClr val="006600"/>
                </a:solidFill>
                <a:latin typeface="Cambria" pitchFamily="18" charset="0"/>
              </a:rPr>
              <a:t>A</a:t>
            </a:r>
            <a:r>
              <a:rPr lang="hu-HU" sz="4800" baseline="0" dirty="0" smtClean="0">
                <a:solidFill>
                  <a:srgbClr val="006600"/>
                </a:solidFill>
                <a:latin typeface="Cambria" pitchFamily="18" charset="0"/>
              </a:rPr>
              <a:t> Környezetvédelem iránti elkötelezettség</a:t>
            </a:r>
            <a:endParaRPr lang="hu-HU" sz="4800" dirty="0" smtClean="0">
              <a:solidFill>
                <a:srgbClr val="0066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981200"/>
            <a:ext cx="7918648" cy="4400128"/>
          </a:xfrm>
        </p:spPr>
        <p:txBody>
          <a:bodyPr/>
          <a:lstStyle/>
          <a:p>
            <a:pPr lvl="1"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helyszíni szaktanácsadással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Ingyenes tudásanyagokkal hogy: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  <a:cs typeface="+mn-cs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mi alapján válasszanak szakembert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milyen típusú burkolatragasztóra van    </a:t>
            </a:r>
          </a:p>
          <a:p>
            <a:pPr marL="457200" lvl="1" indent="0"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  <a:cs typeface="+mn-cs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   szükségük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hogyan tehetik egészségesebbé otthonaikat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hogyan csökkenthetik gázszámláikat</a:t>
            </a:r>
          </a:p>
          <a:p>
            <a:pPr lvl="1"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hogyan őrizhetik meg burkolataik szépségét   </a:t>
            </a:r>
          </a:p>
          <a:p>
            <a:pPr marL="457200" lvl="1" indent="0"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  <a:cs typeface="+mn-cs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  <a:cs typeface="+mn-cs"/>
              </a:rPr>
              <a:t>      hosszú távon stb.</a:t>
            </a:r>
            <a:endParaRPr lang="hu-HU" dirty="0">
              <a:solidFill>
                <a:srgbClr val="00599B"/>
              </a:solidFill>
              <a:latin typeface="Cambria" pitchFamily="18" charset="0"/>
              <a:cs typeface="+mn-cs"/>
            </a:endParaRPr>
          </a:p>
          <a:p>
            <a:pPr lvl="1">
              <a:buFont typeface="Wingdings" pitchFamily="2" charset="2"/>
              <a:buChar char="Ø"/>
            </a:pPr>
            <a:endParaRPr lang="hu-HU" dirty="0">
              <a:solidFill>
                <a:srgbClr val="00599B"/>
              </a:solidFill>
              <a:latin typeface="Cambria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52161"/>
            <a:ext cx="8841876" cy="1728000"/>
          </a:xfrm>
          <a:prstGeom prst="rect">
            <a:avLst/>
          </a:prstGeom>
          <a:blipFill dpi="0" rotWithShape="1">
            <a:blip r:embed="rId2">
              <a:alphaModFix amt="72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LightScreen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8100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hu-HU" sz="4800" i="1" dirty="0" smtClean="0">
                <a:solidFill>
                  <a:srgbClr val="0066FF"/>
                </a:solidFill>
                <a:latin typeface="Cambria" pitchFamily="18" charset="0"/>
              </a:rPr>
              <a:t>Szívügyünk - </a:t>
            </a: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/>
            </a:r>
            <a:b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</a:b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>Az</a:t>
            </a:r>
            <a:r>
              <a:rPr lang="hu-HU" sz="4800" baseline="0" dirty="0" smtClean="0">
                <a:solidFill>
                  <a:srgbClr val="0066FF"/>
                </a:solidFill>
                <a:latin typeface="Cambria" pitchFamily="18" charset="0"/>
              </a:rPr>
              <a:t> </a:t>
            </a:r>
            <a:r>
              <a:rPr lang="hu-HU" baseline="0" dirty="0" smtClean="0">
                <a:solidFill>
                  <a:srgbClr val="0066FF"/>
                </a:solidFill>
                <a:latin typeface="Cambria" pitchFamily="18" charset="0"/>
              </a:rPr>
              <a:t>építtetők, felújítók segítése</a:t>
            </a:r>
          </a:p>
        </p:txBody>
      </p:sp>
    </p:spTree>
    <p:extLst>
      <p:ext uri="{BB962C8B-B14F-4D97-AF65-F5344CB8AC3E}">
        <p14:creationId xmlns:p14="http://schemas.microsoft.com/office/powerpoint/2010/main" val="23257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179512" y="2924944"/>
            <a:ext cx="8568952" cy="331236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PLASTIMUL termékrendszer a pincék  </a:t>
            </a:r>
          </a:p>
          <a:p>
            <a:pPr marL="0" indent="0"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  szárazságának védelmében.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MAPELASTIC vízszigetelés a teraszok, 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    erkélyek tartósságáért.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Medencékhez, uszodákhoz ajánlott speciális </a:t>
            </a:r>
          </a:p>
          <a:p>
            <a:pPr marL="0" indent="0"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   rétegrendi megoldások.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1560" y="260648"/>
            <a:ext cx="8352928" cy="1872208"/>
          </a:xfrm>
          <a:prstGeom prst="rect">
            <a:avLst/>
          </a:prstGeom>
          <a:blipFill dpi="0" rotWithShape="1">
            <a:blip r:embed="rId2"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ement crackSpacing="5"/>
                      </a14:imgEffect>
                    </a14:imgLayer>
                  </a14:imgProps>
                </a:ext>
              </a:extLst>
            </a:blip>
            <a:srcRect/>
            <a:stretch>
              <a:fillRect l="16000" t="-15000" r="18000" b="27000"/>
            </a:stretch>
          </a:blip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endParaRPr lang="hu-HU" sz="4800" b="1" i="1" dirty="0" smtClean="0">
              <a:solidFill>
                <a:srgbClr val="00599B"/>
              </a:solidFill>
              <a:latin typeface="Cambria" pitchFamily="18" charset="0"/>
            </a:endParaRPr>
          </a:p>
          <a:p>
            <a:pPr eaLnBrk="1" hangingPunct="1"/>
            <a:endParaRPr lang="hu-HU" sz="4800" b="1" i="1" dirty="0">
              <a:solidFill>
                <a:srgbClr val="00599B"/>
              </a:solidFill>
              <a:latin typeface="Cambria" pitchFamily="18" charset="0"/>
            </a:endParaRPr>
          </a:p>
          <a:p>
            <a:pPr algn="l" eaLnBrk="1" hangingPunct="1"/>
            <a:endParaRPr lang="hu-HU" sz="4800" b="1" i="1" dirty="0" smtClean="0">
              <a:solidFill>
                <a:srgbClr val="00599B"/>
              </a:solidFill>
              <a:latin typeface="Cambria" pitchFamily="18" charset="0"/>
            </a:endParaRPr>
          </a:p>
          <a:p>
            <a:pPr algn="l" eaLnBrk="1" hangingPunct="1"/>
            <a:endParaRPr lang="hu-HU" b="1" baseline="0" dirty="0" smtClean="0">
              <a:solidFill>
                <a:srgbClr val="00599B"/>
              </a:solidFill>
              <a:latin typeface="Cambria" pitchFamily="18" charset="0"/>
            </a:endParaRPr>
          </a:p>
          <a:p>
            <a:pPr algn="l" eaLnBrk="1" hangingPunct="1"/>
            <a:r>
              <a:rPr lang="hu-HU" b="1" baseline="0" dirty="0" err="1" smtClean="0">
                <a:solidFill>
                  <a:srgbClr val="00599B"/>
                </a:solidFill>
                <a:latin typeface="Cambria" pitchFamily="18" charset="0"/>
              </a:rPr>
              <a:t>Construma</a:t>
            </a:r>
            <a:r>
              <a:rPr lang="hu-HU" b="1" baseline="0" dirty="0" smtClean="0">
                <a:solidFill>
                  <a:srgbClr val="00599B"/>
                </a:solidFill>
                <a:latin typeface="Cambria" pitchFamily="18" charset="0"/>
              </a:rPr>
              <a:t> 2012 - Vízszigetelések szakértője</a:t>
            </a:r>
          </a:p>
          <a:p>
            <a:pPr algn="l" eaLnBrk="1" hangingPunct="1"/>
            <a:r>
              <a:rPr lang="hu-HU" b="1" baseline="0" dirty="0" smtClean="0">
                <a:solidFill>
                  <a:srgbClr val="00599B"/>
                </a:solidFill>
                <a:latin typeface="Cambria" pitchFamily="18" charset="0"/>
              </a:rPr>
              <a:t>        </a:t>
            </a:r>
            <a:endParaRPr lang="hu-HU" b="1" dirty="0" smtClean="0">
              <a:solidFill>
                <a:srgbClr val="00599B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artalom helye 2"/>
          <p:cNvSpPr>
            <a:spLocks noGrp="1"/>
          </p:cNvSpPr>
          <p:nvPr>
            <p:ph idx="1"/>
          </p:nvPr>
        </p:nvSpPr>
        <p:spPr>
          <a:xfrm>
            <a:off x="23190" y="2096194"/>
            <a:ext cx="8941298" cy="248493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i="1" u="sng" dirty="0" smtClean="0">
                <a:solidFill>
                  <a:srgbClr val="00599B"/>
                </a:solidFill>
                <a:latin typeface="Cambria" pitchFamily="18" charset="0"/>
              </a:rPr>
              <a:t>Idei különlegesség a 111/E standon:</a:t>
            </a:r>
          </a:p>
          <a:p>
            <a:pPr marL="0" indent="0">
              <a:buFontTx/>
              <a:buNone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POLYBUS demonstrációs terület</a:t>
            </a:r>
          </a:p>
          <a:p>
            <a:pPr marL="0" indent="0" algn="ctr">
              <a:buFontTx/>
              <a:buNone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a </a:t>
            </a:r>
            <a:r>
              <a:rPr lang="hu-HU" dirty="0" err="1" smtClean="0">
                <a:solidFill>
                  <a:srgbClr val="00599B"/>
                </a:solidFill>
                <a:latin typeface="Cambria" pitchFamily="18" charset="0"/>
              </a:rPr>
              <a:t>Polyglass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lemezes szigetelések átfogó bemutatására, szakembereknek! </a:t>
            </a:r>
          </a:p>
        </p:txBody>
      </p:sp>
      <p:pic>
        <p:nvPicPr>
          <p:cNvPr id="21508" name="Picture 2" descr="C:\Users\erdelyim\AppData\Local\Microsoft\Windows\Temporary Internet Files\Content.Outlook\RK81LNPB\DSCN06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18099" r="4766" b="13740"/>
          <a:stretch/>
        </p:blipFill>
        <p:spPr bwMode="auto">
          <a:xfrm>
            <a:off x="2483768" y="4289774"/>
            <a:ext cx="4068960" cy="253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116632"/>
            <a:ext cx="8352928" cy="1872208"/>
          </a:xfrm>
          <a:prstGeom prst="rect">
            <a:avLst/>
          </a:prstGeom>
          <a:blipFill dpi="0" rotWithShape="1">
            <a:blip r:embed="rId3">
              <a:alphaModFix amt="76000"/>
            </a:blip>
            <a:srcRect/>
            <a:tile tx="0" ty="0" sx="100000" sy="100000" flip="none" algn="tl"/>
          </a:blipFill>
          <a:ln>
            <a:noFill/>
          </a:ln>
          <a:effectLst/>
          <a:scene3d>
            <a:camera prst="orthographic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flatTx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hu-HU" b="1" i="1" baseline="0" dirty="0" smtClean="0">
                <a:solidFill>
                  <a:srgbClr val="0000FF"/>
                </a:solidFill>
                <a:latin typeface="Cambria" pitchFamily="18" charset="0"/>
              </a:rPr>
              <a:t>Minden ami </a:t>
            </a:r>
            <a:r>
              <a:rPr lang="hu-HU" b="1" i="1" baseline="0" dirty="0" smtClean="0">
                <a:solidFill>
                  <a:srgbClr val="0000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mbria" pitchFamily="18" charset="0"/>
              </a:rPr>
              <a:t>vízszigetelés</a:t>
            </a:r>
          </a:p>
          <a:p>
            <a:pPr eaLnBrk="1" hangingPunct="1"/>
            <a:r>
              <a:rPr lang="hu-HU" b="1" i="1" baseline="0" dirty="0" err="1" smtClean="0">
                <a:solidFill>
                  <a:srgbClr val="0000FF"/>
                </a:solidFill>
                <a:latin typeface="Cambria" pitchFamily="18" charset="0"/>
              </a:rPr>
              <a:t>Construma</a:t>
            </a:r>
            <a:r>
              <a:rPr lang="hu-HU" b="1" i="1" baseline="0" dirty="0" smtClean="0">
                <a:solidFill>
                  <a:srgbClr val="0000FF"/>
                </a:solidFill>
                <a:latin typeface="Cambria" pitchFamily="18" charset="0"/>
              </a:rPr>
              <a:t> 2012</a:t>
            </a:r>
            <a:endParaRPr lang="hu-HU" b="1" i="1" dirty="0" smtClean="0">
              <a:solidFill>
                <a:srgbClr val="0000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86" y="2060848"/>
            <a:ext cx="9035827" cy="4114800"/>
          </a:xfrm>
        </p:spPr>
        <p:txBody>
          <a:bodyPr/>
          <a:lstStyle/>
          <a:p>
            <a:pPr marL="21600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ingyenes, helyben elkészített vakolat    </a:t>
            </a:r>
          </a:p>
          <a:p>
            <a:pPr marL="216000" indent="0" eaLnBrk="1" hangingPunct="1">
              <a:spcBef>
                <a:spcPts val="600"/>
              </a:spcBef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színminta a Mapei standon!</a:t>
            </a:r>
          </a:p>
          <a:p>
            <a:pPr marL="21600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</a:t>
            </a:r>
            <a:r>
              <a:rPr lang="hu-HU" dirty="0" err="1" smtClean="0">
                <a:solidFill>
                  <a:srgbClr val="00599B"/>
                </a:solidFill>
                <a:latin typeface="Cambria" pitchFamily="18" charset="0"/>
              </a:rPr>
              <a:t>Full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service szaktanácsadás bármilyen </a:t>
            </a:r>
          </a:p>
          <a:p>
            <a:pPr marL="216000" indent="0" eaLnBrk="1" hangingPunct="1">
              <a:spcBef>
                <a:spcPts val="600"/>
              </a:spcBef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burkolással, szigeteléssel kapcsolatos </a:t>
            </a:r>
          </a:p>
          <a:p>
            <a:pPr marL="216000" indent="0" eaLnBrk="1" hangingPunct="1">
              <a:spcBef>
                <a:spcPts val="600"/>
              </a:spcBef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kérdésben.</a:t>
            </a:r>
          </a:p>
          <a:p>
            <a:pPr marL="21600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Kereskedőlista és tájékoztatás a „Kényeztető </a:t>
            </a:r>
          </a:p>
          <a:p>
            <a:pPr marL="216000" indent="0" eaLnBrk="1" hangingPunct="1">
              <a:spcBef>
                <a:spcPts val="600"/>
              </a:spcBef>
              <a:buNone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  felújítás” országos kampányról.</a:t>
            </a:r>
          </a:p>
          <a:p>
            <a:pPr marL="216000" eaLnBrk="1" hangingPunct="1">
              <a:spcBef>
                <a:spcPts val="600"/>
              </a:spcBef>
              <a:buFont typeface="Wingdings" pitchFamily="2" charset="2"/>
              <a:buChar char="ü"/>
            </a:pPr>
            <a:endParaRPr lang="hu-HU" b="1" dirty="0" smtClean="0">
              <a:solidFill>
                <a:srgbClr val="00599B"/>
              </a:solidFill>
              <a:latin typeface="Cambria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83568" y="364421"/>
            <a:ext cx="7776864" cy="1446550"/>
          </a:xfrm>
          <a:prstGeom prst="rect">
            <a:avLst/>
          </a:prstGeom>
          <a:pattFill prst="diagBrick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 eaLnBrk="1" hangingPunct="1"/>
            <a:r>
              <a:rPr lang="hu-HU" sz="4400" b="1" i="1" baseline="0" dirty="0" smtClean="0">
                <a:solidFill>
                  <a:srgbClr val="00599B"/>
                </a:solidFill>
                <a:latin typeface="Cambria" pitchFamily="18" charset="0"/>
              </a:rPr>
              <a:t>Építtetők segítése</a:t>
            </a:r>
            <a:endParaRPr lang="hu-HU" sz="4400" b="1" i="1" baseline="0" dirty="0" smtClean="0">
              <a:solidFill>
                <a:srgbClr val="00599B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Cambria" pitchFamily="18" charset="0"/>
            </a:endParaRPr>
          </a:p>
          <a:p>
            <a:pPr lvl="0" eaLnBrk="1" hangingPunct="1"/>
            <a:r>
              <a:rPr lang="hu-HU" sz="4400" b="1" i="1" baseline="0" dirty="0" err="1" smtClean="0">
                <a:solidFill>
                  <a:srgbClr val="00599B"/>
                </a:solidFill>
                <a:latin typeface="Cambria" pitchFamily="18" charset="0"/>
              </a:rPr>
              <a:t>Construma</a:t>
            </a:r>
            <a:r>
              <a:rPr lang="hu-HU" sz="4400" b="1" i="1" baseline="0" dirty="0" smtClean="0">
                <a:solidFill>
                  <a:srgbClr val="00599B"/>
                </a:solidFill>
                <a:latin typeface="Cambria" pitchFamily="18" charset="0"/>
              </a:rPr>
              <a:t> 2012</a:t>
            </a:r>
            <a:endParaRPr lang="hu-HU" sz="4400" b="1" i="1" dirty="0">
              <a:solidFill>
                <a:srgbClr val="00599B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9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9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9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9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9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9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rgbClr val="00599B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hu-HU" sz="4000" dirty="0" smtClean="0">
                <a:solidFill>
                  <a:schemeClr val="bg1"/>
                </a:solidFill>
                <a:latin typeface="Cambria" pitchFamily="18" charset="0"/>
              </a:rPr>
              <a:t>Mi jellemezte az építőipart 2011-ben?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3897" y="692696"/>
            <a:ext cx="9396536" cy="6165304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Termelés 7,8%-kal alacsonyabb 2010-hez képest.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2011. december végi szerződésállomány </a:t>
            </a:r>
            <a:r>
              <a:rPr lang="hu-HU" sz="2400" b="1" dirty="0" smtClean="0">
                <a:solidFill>
                  <a:srgbClr val="00599B"/>
                </a:solidFill>
                <a:latin typeface="Cambria" pitchFamily="18" charset="0"/>
              </a:rPr>
              <a:t>42,5%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-kal esett vissza az egy évvel korábbihoz képest.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>
                <a:solidFill>
                  <a:srgbClr val="00599B"/>
                </a:solidFill>
                <a:latin typeface="Cambria" pitchFamily="18" charset="0"/>
              </a:rPr>
              <a:t>Épített lakások száma: 12.655 </a:t>
            </a:r>
            <a:r>
              <a:rPr lang="hu-HU" sz="2400" b="1" dirty="0" smtClean="0">
                <a:solidFill>
                  <a:srgbClr val="00599B"/>
                </a:solidFill>
                <a:latin typeface="Cambria" pitchFamily="18" charset="0"/>
              </a:rPr>
              <a:t>- </a:t>
            </a:r>
            <a:r>
              <a:rPr lang="hu-HU" sz="2400" b="1" dirty="0">
                <a:solidFill>
                  <a:srgbClr val="00599B"/>
                </a:solidFill>
                <a:latin typeface="Cambria" pitchFamily="18" charset="0"/>
              </a:rPr>
              <a:t>39% </a:t>
            </a:r>
          </a:p>
          <a:p>
            <a:pPr>
              <a:buFont typeface="Wingdings" pitchFamily="2" charset="2"/>
              <a:buChar char="Ø"/>
            </a:pPr>
            <a:r>
              <a:rPr lang="hu-HU" sz="2400" dirty="0">
                <a:solidFill>
                  <a:srgbClr val="00599B"/>
                </a:solidFill>
                <a:latin typeface="Cambria" pitchFamily="18" charset="0"/>
              </a:rPr>
              <a:t>Kiadott építési engedélyek 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száma: </a:t>
            </a:r>
            <a:r>
              <a:rPr lang="hu-HU" sz="2400" dirty="0">
                <a:solidFill>
                  <a:srgbClr val="00599B"/>
                </a:solidFill>
                <a:latin typeface="Cambria" pitchFamily="18" charset="0"/>
              </a:rPr>
              <a:t>12.488 db. </a:t>
            </a:r>
            <a:r>
              <a:rPr lang="hu-HU" sz="2400" b="1" dirty="0" smtClean="0">
                <a:solidFill>
                  <a:srgbClr val="00599B"/>
                </a:solidFill>
                <a:latin typeface="Cambria" pitchFamily="18" charset="0"/>
              </a:rPr>
              <a:t>– </a:t>
            </a:r>
            <a:r>
              <a:rPr lang="hu-HU" sz="2400" b="1" dirty="0">
                <a:solidFill>
                  <a:srgbClr val="00599B"/>
                </a:solidFill>
                <a:latin typeface="Cambria" pitchFamily="18" charset="0"/>
              </a:rPr>
              <a:t>28%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Tartozási lánc mértéke: kb. 400 </a:t>
            </a:r>
            <a:r>
              <a:rPr lang="hu-HU" sz="2400" dirty="0">
                <a:solidFill>
                  <a:srgbClr val="00599B"/>
                </a:solidFill>
                <a:latin typeface="Cambria" pitchFamily="18" charset="0"/>
              </a:rPr>
              <a:t>M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rd Ft.</a:t>
            </a:r>
          </a:p>
          <a:p>
            <a:pPr marL="0" indent="0">
              <a:buNone/>
            </a:pPr>
            <a:r>
              <a:rPr lang="hu-HU" sz="2400" b="1" u="sng" dirty="0">
                <a:solidFill>
                  <a:srgbClr val="00599B"/>
                </a:solidFill>
                <a:latin typeface="Cambria" pitchFamily="18" charset="0"/>
              </a:rPr>
              <a:t>2011 év pozitív fejleményeként lehet értékelni:</a:t>
            </a:r>
            <a:endParaRPr lang="hu-HU" sz="2400" u="sng" dirty="0">
              <a:solidFill>
                <a:srgbClr val="00599B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Az</a:t>
            </a:r>
            <a:r>
              <a:rPr lang="hu-HU" sz="2400" b="1" dirty="0" smtClean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sz="2400" b="1" dirty="0">
                <a:solidFill>
                  <a:srgbClr val="00599B"/>
                </a:solidFill>
                <a:latin typeface="Cambria" pitchFamily="18" charset="0"/>
              </a:rPr>
              <a:t>új Közbeszerzési Törvény</a:t>
            </a:r>
            <a:r>
              <a:rPr lang="hu-HU" sz="2400" dirty="0">
                <a:solidFill>
                  <a:srgbClr val="00599B"/>
                </a:solidFill>
                <a:latin typeface="Cambria" pitchFamily="18" charset="0"/>
              </a:rPr>
              <a:t> elfogadását, ami teret nyitott az építési-beruházási célú közbeszerzések végrehajtási rendeleteinek készítéséhez. (alvállalkozók kifizetése, fizetési határidők, irreálisan alacsony ár kezelése, stb.)</a:t>
            </a:r>
          </a:p>
          <a:p>
            <a:pPr>
              <a:buFont typeface="Wingdings" pitchFamily="2" charset="2"/>
              <a:buChar char="ü"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Az </a:t>
            </a:r>
            <a:r>
              <a:rPr lang="hu-HU" sz="2400" b="1" dirty="0">
                <a:solidFill>
                  <a:srgbClr val="00599B"/>
                </a:solidFill>
                <a:latin typeface="Cambria" pitchFamily="18" charset="0"/>
              </a:rPr>
              <a:t>épületek energiatakarékos felújítását szolgáló program és az otthonteremtési program </a:t>
            </a:r>
            <a:r>
              <a:rPr lang="hu-HU" sz="2400" b="1" dirty="0" smtClean="0">
                <a:solidFill>
                  <a:srgbClr val="00599B"/>
                </a:solidFill>
                <a:latin typeface="Cambria" pitchFamily="18" charset="0"/>
              </a:rPr>
              <a:t>elindulása.</a:t>
            </a:r>
            <a:endParaRPr lang="hu-HU" sz="2400" dirty="0">
              <a:solidFill>
                <a:srgbClr val="00599B"/>
              </a:solidFill>
              <a:latin typeface="Cambria" pitchFamily="18" charset="0"/>
            </a:endParaRPr>
          </a:p>
          <a:p>
            <a:pPr marL="0" indent="0"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		(forrás: </a:t>
            </a:r>
            <a:r>
              <a:rPr lang="hu-HU" sz="2400" dirty="0" err="1" smtClean="0">
                <a:solidFill>
                  <a:srgbClr val="00599B"/>
                </a:solidFill>
                <a:latin typeface="Cambria" pitchFamily="18" charset="0"/>
                <a:hlinkClick r:id="rId2"/>
              </a:rPr>
              <a:t>www.ksh.hu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; </a:t>
            </a:r>
            <a:r>
              <a:rPr lang="hu-HU" sz="2400" dirty="0" err="1" smtClean="0">
                <a:solidFill>
                  <a:srgbClr val="00599B"/>
                </a:solidFill>
                <a:latin typeface="Cambria" pitchFamily="18" charset="0"/>
              </a:rPr>
              <a:t>www.evosz.hu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)</a:t>
            </a:r>
            <a:endParaRPr lang="hu-HU" sz="2400" dirty="0">
              <a:solidFill>
                <a:srgbClr val="00599B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360040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    2008 után 2012-ben is </a:t>
            </a:r>
          </a:p>
          <a:p>
            <a:pPr marL="0" indent="0">
              <a:buNone/>
            </a:pPr>
            <a:r>
              <a:rPr lang="hu-HU" sz="3600" b="1" dirty="0" smtClean="0">
                <a:solidFill>
                  <a:srgbClr val="00599B"/>
                </a:solidFill>
                <a:latin typeface="Cambria" pitchFamily="18" charset="0"/>
              </a:rPr>
              <a:t>        </a:t>
            </a:r>
            <a:r>
              <a:rPr lang="hu-HU" sz="3600" b="1" dirty="0" smtClean="0">
                <a:solidFill>
                  <a:srgbClr val="FF0000"/>
                </a:solidFill>
                <a:latin typeface="Cambria" pitchFamily="18" charset="0"/>
              </a:rPr>
              <a:t>Kiváló Építési Termék</a:t>
            </a:r>
            <a:r>
              <a:rPr lang="hu-HU" sz="3600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védjeggyel!</a:t>
            </a:r>
          </a:p>
          <a:p>
            <a:pPr>
              <a:buFont typeface="Wingdings" pitchFamily="2" charset="2"/>
              <a:buChar char="ü"/>
            </a:pPr>
            <a:r>
              <a:rPr lang="hu-HU" sz="3600" b="1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sz="3600" b="1" dirty="0" smtClean="0">
                <a:solidFill>
                  <a:srgbClr val="00599B"/>
                </a:solidFill>
                <a:latin typeface="Cambria" pitchFamily="18" charset="0"/>
              </a:rPr>
              <a:t>   </a:t>
            </a:r>
            <a:r>
              <a:rPr lang="hu-HU" sz="3600" b="1" dirty="0" smtClean="0">
                <a:solidFill>
                  <a:srgbClr val="FF0000"/>
                </a:solidFill>
                <a:latin typeface="Cambria" pitchFamily="18" charset="0"/>
              </a:rPr>
              <a:t>MAPETHERM MW</a:t>
            </a:r>
            <a:r>
              <a:rPr lang="hu-HU" sz="3600" b="1" dirty="0" smtClean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kőzetgyapotos </a:t>
            </a:r>
          </a:p>
          <a:p>
            <a:pPr marL="0" indent="0">
              <a:buNone/>
            </a:pP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        homlokzati hőszigetelő rendszerünk is </a:t>
            </a:r>
          </a:p>
          <a:p>
            <a:pPr marL="0" indent="0">
              <a:buNone/>
            </a:pPr>
            <a:r>
              <a:rPr lang="hu-HU" sz="3600" dirty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       díjat nyert.</a:t>
            </a:r>
          </a:p>
        </p:txBody>
      </p:sp>
      <p:sp>
        <p:nvSpPr>
          <p:cNvPr id="2" name="Téglalap 1"/>
          <p:cNvSpPr/>
          <p:nvPr/>
        </p:nvSpPr>
        <p:spPr>
          <a:xfrm>
            <a:off x="467544" y="476672"/>
            <a:ext cx="7560840" cy="144655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lvl="0" eaLnBrk="1" hangingPunct="1"/>
            <a:r>
              <a:rPr lang="hu-HU" sz="4400" b="1" i="1" baseline="0" dirty="0" err="1" smtClean="0">
                <a:solidFill>
                  <a:srgbClr val="00599B"/>
                </a:solidFill>
                <a:latin typeface="Cambria" pitchFamily="18" charset="0"/>
              </a:rPr>
              <a:t>Construma</a:t>
            </a:r>
            <a:r>
              <a:rPr lang="hu-HU" sz="4400" b="1" i="1" baseline="0" dirty="0" smtClean="0">
                <a:solidFill>
                  <a:srgbClr val="00599B"/>
                </a:solidFill>
                <a:latin typeface="Cambria" pitchFamily="18" charset="0"/>
              </a:rPr>
              <a:t> 2012</a:t>
            </a:r>
            <a:endParaRPr lang="hu-HU" sz="4400" b="1" i="1" baseline="0" dirty="0">
              <a:solidFill>
                <a:srgbClr val="00599B"/>
              </a:solidFill>
              <a:latin typeface="Cambria" pitchFamily="18" charset="0"/>
            </a:endParaRPr>
          </a:p>
          <a:p>
            <a:pPr lvl="0" eaLnBrk="1" hangingPunct="1"/>
            <a:r>
              <a:rPr lang="hu-HU" sz="4400" b="1" i="1" baseline="0" dirty="0" smtClean="0">
                <a:solidFill>
                  <a:srgbClr val="00599B"/>
                </a:solidFill>
                <a:latin typeface="Cambria" pitchFamily="18" charset="0"/>
              </a:rPr>
              <a:t>Amire büszkék vagyunk:</a:t>
            </a:r>
            <a:endParaRPr lang="hu-HU" sz="4400" b="1" i="1" dirty="0">
              <a:solidFill>
                <a:srgbClr val="00599B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48" y="1628800"/>
            <a:ext cx="9036496" cy="5112568"/>
          </a:xfrm>
          <a:blipFill dpi="0" rotWithShape="1">
            <a:blip r:embed="rId2"/>
            <a:srcRect/>
            <a:stretch>
              <a:fillRect l="64000"/>
            </a:stretch>
          </a:blipFill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hu-HU" sz="2400" b="1" dirty="0" err="1" smtClean="0">
                <a:solidFill>
                  <a:srgbClr val="00599B"/>
                </a:solidFill>
                <a:latin typeface="Cambria" pitchFamily="18" charset="0"/>
              </a:rPr>
              <a:t>Szűr-Szabó</a:t>
            </a:r>
            <a:r>
              <a:rPr lang="hu-HU" sz="2400" b="1" dirty="0" smtClean="0">
                <a:solidFill>
                  <a:srgbClr val="00599B"/>
                </a:solidFill>
                <a:latin typeface="Cambria" pitchFamily="18" charset="0"/>
              </a:rPr>
              <a:t> Edit 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iparművész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idén 3. alkalommal tisztel meg minket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 a standunkon </a:t>
            </a:r>
            <a:r>
              <a:rPr lang="hu-HU" sz="2400" i="1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Mapei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 ragasztóval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és fugázóval készített egyedi alkotásaival. </a:t>
            </a:r>
            <a:endParaRPr lang="hu-HU" sz="2400" dirty="0">
              <a:solidFill>
                <a:srgbClr val="00599B"/>
              </a:solidFill>
              <a:latin typeface="Cambria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Idén új, saját maga által kifejlesztett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technológiával készült, ún. fugamozaik kép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installációját mutatja be standunkon</a:t>
            </a:r>
            <a:endParaRPr lang="hu-HU" sz="2400" dirty="0">
              <a:solidFill>
                <a:srgbClr val="00599B"/>
              </a:solidFill>
              <a:latin typeface="Cambria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hu-HU" sz="2400" b="1" dirty="0" smtClean="0">
                <a:solidFill>
                  <a:srgbClr val="00599B"/>
                </a:solidFill>
                <a:latin typeface="Cambria" pitchFamily="18" charset="0"/>
              </a:rPr>
              <a:t>Ráthonyi Kinga 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kerámiaművész a közösség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bevonásával és Mapei termékekkel készít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 ún. </a:t>
            </a:r>
            <a:r>
              <a:rPr lang="hu-HU" sz="2400" dirty="0" err="1" smtClean="0">
                <a:solidFill>
                  <a:srgbClr val="00599B"/>
                </a:solidFill>
                <a:latin typeface="Cambria" pitchFamily="18" charset="0"/>
              </a:rPr>
              <a:t>community-art</a:t>
            </a: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 projekteket, </a:t>
            </a:r>
          </a:p>
          <a:p>
            <a:pPr marL="0" indent="0" eaLnBrk="1" hangingPunct="1">
              <a:buFontTx/>
              <a:buNone/>
              <a:defRPr/>
            </a:pPr>
            <a:r>
              <a:rPr lang="hu-HU" sz="2400" dirty="0" smtClean="0">
                <a:solidFill>
                  <a:srgbClr val="00599B"/>
                </a:solidFill>
                <a:latin typeface="Cambria" pitchFamily="18" charset="0"/>
              </a:rPr>
              <a:t>és díszíti óvodák, iskolák épületét.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9178" y="3898"/>
            <a:ext cx="8541618" cy="1440160"/>
          </a:xfrm>
          <a:prstGeom prst="rect">
            <a:avLst/>
          </a:prstGeom>
          <a:blipFill dpi="0" rotWithShape="1">
            <a:blip r:embed="rId3">
              <a:alphaModFix amt="7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LightScreen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/>
            <a:stretch>
              <a:fillRect l="8100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hu-HU" sz="4800" i="1" dirty="0" smtClean="0">
                <a:solidFill>
                  <a:srgbClr val="0066FF"/>
                </a:solidFill>
                <a:latin typeface="Cambria" pitchFamily="18" charset="0"/>
              </a:rPr>
              <a:t>Szívügyünk - </a:t>
            </a: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/>
            </a:r>
            <a:b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</a:br>
            <a:r>
              <a:rPr lang="hu-HU" sz="4800" dirty="0" smtClean="0">
                <a:solidFill>
                  <a:srgbClr val="0066FF"/>
                </a:solidFill>
                <a:latin typeface="Cambria" pitchFamily="18" charset="0"/>
              </a:rPr>
              <a:t>A</a:t>
            </a:r>
            <a:r>
              <a:rPr lang="hu-HU" sz="4800" baseline="0" dirty="0" smtClean="0">
                <a:solidFill>
                  <a:srgbClr val="0066FF"/>
                </a:solidFill>
                <a:latin typeface="Cambria" pitchFamily="18" charset="0"/>
              </a:rPr>
              <a:t> Művészet pártolás</a:t>
            </a:r>
            <a:endParaRPr lang="hu-HU" sz="4800" dirty="0" smtClean="0">
              <a:solidFill>
                <a:srgbClr val="0066FF"/>
              </a:solidFill>
              <a:latin typeface="Cambria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440" y="172667"/>
            <a:ext cx="864096" cy="12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67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uiExpand="1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hu-HU" sz="5400" kern="1200" dirty="0" smtClean="0">
                <a:solidFill>
                  <a:srgbClr val="00599B"/>
                </a:solidFill>
                <a:latin typeface="Cambria" pitchFamily="18" charset="0"/>
              </a:rPr>
              <a:t>Referenciáink </a:t>
            </a:r>
            <a:endParaRPr lang="hu-HU" sz="5400" kern="1200" dirty="0">
              <a:solidFill>
                <a:srgbClr val="00599B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erdelyim\Desktop\KO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erdelyim\Desktop\Ultratop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37699"/>
            <a:ext cx="3114092" cy="311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rdelyim\Desktop\Bonvi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40213"/>
            <a:ext cx="3121152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72798" y="764704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599B"/>
                </a:solidFill>
              </a:rPr>
              <a:t>KÖKI Terminál</a:t>
            </a:r>
            <a:endParaRPr lang="hu-HU" sz="2400" b="1" dirty="0">
              <a:solidFill>
                <a:srgbClr val="00599B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948264" y="4653136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599B"/>
                </a:solidFill>
              </a:rPr>
              <a:t>Szupergumi Szalon, Budapest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814315" y="573325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rgbClr val="00599B"/>
                </a:solidFill>
              </a:rPr>
              <a:t>Bonvino</a:t>
            </a:r>
            <a:r>
              <a:rPr lang="hu-HU" sz="2400" b="1" dirty="0">
                <a:solidFill>
                  <a:srgbClr val="00599B"/>
                </a:solidFill>
              </a:rPr>
              <a:t> Hotel, Badacsony</a:t>
            </a:r>
          </a:p>
        </p:txBody>
      </p:sp>
    </p:spTree>
    <p:extLst>
      <p:ext uri="{BB962C8B-B14F-4D97-AF65-F5344CB8AC3E}">
        <p14:creationId xmlns:p14="http://schemas.microsoft.com/office/powerpoint/2010/main" val="21719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05093" cy="1728192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hu-HU" sz="6000" dirty="0" smtClean="0">
                <a:solidFill>
                  <a:srgbClr val="FFC000"/>
                </a:solidFill>
                <a:latin typeface="Cambria" pitchFamily="18" charset="0"/>
              </a:rPr>
              <a:t>Küldetésünk, ami működésünk alapja: 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827584" y="1988840"/>
            <a:ext cx="7272808" cy="4688160"/>
          </a:xfrm>
          <a:solidFill>
            <a:srgbClr val="0070C0"/>
          </a:solidFill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FFFFFF"/>
                </a:solidFill>
                <a:latin typeface="Cambria" pitchFamily="18" charset="0"/>
              </a:rPr>
              <a:t>Segítünk az embereknek abban, hogy hosszú távon boldogságban, nyugalomban, családi békében és egészségben élvezhessék otthonaikat. 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FFFFFF"/>
                </a:solidFill>
                <a:latin typeface="Cambria" pitchFamily="18" charset="0"/>
              </a:rPr>
              <a:t>Elérjük, hogy a velünk együttműködő partnerek ( kereskedők és kivitelezők), valamint az összes munkatársunk elérje a kitűzött céljait és így sikeres és boldog életet éljen. </a:t>
            </a:r>
            <a:endParaRPr lang="hu-HU" dirty="0">
              <a:solidFill>
                <a:srgbClr val="FFFFFF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764704"/>
            <a:ext cx="8424936" cy="2447925"/>
          </a:xfrm>
        </p:spPr>
        <p:txBody>
          <a:bodyPr/>
          <a:lstStyle/>
          <a:p>
            <a:pPr eaLnBrk="1" hangingPunct="1"/>
            <a:r>
              <a:rPr lang="hu-HU" sz="6000" i="1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Köszönjük megtisztelő figyelmüket!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356992"/>
            <a:ext cx="8352928" cy="288039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4800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Sok szeretettel várjuk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4800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Önöket a </a:t>
            </a:r>
            <a:r>
              <a:rPr lang="hu-HU" sz="4800" dirty="0" err="1" smtClean="0">
                <a:solidFill>
                  <a:srgbClr val="0059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Construmán</a:t>
            </a:r>
            <a:r>
              <a:rPr lang="hu-HU" sz="4800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az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„A” Pavilon 112/B</a:t>
            </a:r>
            <a:r>
              <a:rPr lang="hu-HU" sz="4800" u="sng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</a:t>
            </a:r>
            <a:r>
              <a:rPr lang="hu-HU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és a 111/E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4800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standon!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5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6554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8988" y="332656"/>
            <a:ext cx="8061077" cy="1124743"/>
          </a:xfrm>
          <a:solidFill>
            <a:srgbClr val="00599B"/>
          </a:solidFill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hu-HU" sz="6000" dirty="0" smtClean="0">
                <a:solidFill>
                  <a:schemeClr val="bg1"/>
                </a:solidFill>
                <a:latin typeface="Cambria" pitchFamily="18" charset="0"/>
              </a:rPr>
              <a:t>Mi várható 2012-ben?</a:t>
            </a:r>
          </a:p>
        </p:txBody>
      </p:sp>
      <p:sp>
        <p:nvSpPr>
          <p:cNvPr id="4" name="Téglalap 3"/>
          <p:cNvSpPr/>
          <p:nvPr/>
        </p:nvSpPr>
        <p:spPr>
          <a:xfrm>
            <a:off x="423869" y="1844824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4400" dirty="0">
                <a:solidFill>
                  <a:srgbClr val="00599B"/>
                </a:solidFill>
                <a:latin typeface="Cambria" pitchFamily="18" charset="0"/>
              </a:rPr>
              <a:t>2012. január 1-től hatályos „pláza építési stop</a:t>
            </a:r>
            <a:r>
              <a:rPr lang="hu-HU" sz="4400" dirty="0" smtClean="0">
                <a:solidFill>
                  <a:srgbClr val="00599B"/>
                </a:solidFill>
                <a:latin typeface="Cambria" pitchFamily="18" charset="0"/>
              </a:rPr>
              <a:t>”.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4400" dirty="0" smtClean="0">
                <a:solidFill>
                  <a:srgbClr val="00599B"/>
                </a:solidFill>
                <a:latin typeface="Cambria" pitchFamily="18" charset="0"/>
              </a:rPr>
              <a:t>A 2012 év lehet a lakásépítési mélypont. 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4400" dirty="0" smtClean="0">
                <a:solidFill>
                  <a:srgbClr val="00599B"/>
                </a:solidFill>
                <a:latin typeface="Cambria" pitchFamily="18" charset="0"/>
              </a:rPr>
              <a:t>Az ÉVOSZ  szerint, az új építésű lakások száma 15-16.000 átadott lakásszám között várható.</a:t>
            </a:r>
          </a:p>
          <a:p>
            <a:pPr marL="571500" indent="-571500" algn="l">
              <a:lnSpc>
                <a:spcPct val="150000"/>
              </a:lnSpc>
              <a:buFont typeface="Wingdings" pitchFamily="2" charset="2"/>
              <a:buChar char="§"/>
            </a:pPr>
            <a:r>
              <a:rPr lang="hu-HU" sz="4400" dirty="0" smtClean="0">
                <a:solidFill>
                  <a:srgbClr val="00599B"/>
                </a:solidFill>
                <a:latin typeface="Cambria" pitchFamily="18" charset="0"/>
              </a:rPr>
              <a:t>Az </a:t>
            </a:r>
            <a:r>
              <a:rPr lang="hu-HU" sz="4400" dirty="0">
                <a:solidFill>
                  <a:srgbClr val="00599B"/>
                </a:solidFill>
                <a:latin typeface="Cambria" pitchFamily="18" charset="0"/>
              </a:rPr>
              <a:t>ágazat rendelésállománya, az ÉVOSZ számításai szerint, ez év végén 40%-al lesz </a:t>
            </a:r>
            <a:r>
              <a:rPr lang="hu-HU" sz="4400" dirty="0" smtClean="0">
                <a:solidFill>
                  <a:srgbClr val="00599B"/>
                </a:solidFill>
                <a:latin typeface="Cambria" pitchFamily="18" charset="0"/>
              </a:rPr>
              <a:t>kisebb</a:t>
            </a:r>
            <a:r>
              <a:rPr lang="hu-HU" sz="4400" dirty="0">
                <a:solidFill>
                  <a:srgbClr val="00599B"/>
                </a:solidFill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>
          <a:xfrm>
            <a:off x="0" y="28750"/>
            <a:ext cx="9144000" cy="1503065"/>
          </a:xfrm>
          <a:solidFill>
            <a:srgbClr val="00599B"/>
          </a:solidFill>
        </p:spPr>
        <p:txBody>
          <a:bodyPr/>
          <a:lstStyle/>
          <a:p>
            <a:r>
              <a:rPr lang="hu-HU" sz="4000" dirty="0">
                <a:solidFill>
                  <a:schemeClr val="bg1"/>
                </a:solidFill>
                <a:latin typeface="Cambria" pitchFamily="18" charset="0"/>
              </a:rPr>
              <a:t>M</a:t>
            </a:r>
            <a:r>
              <a:rPr lang="hu-HU" sz="4000" dirty="0" smtClean="0">
                <a:solidFill>
                  <a:schemeClr val="bg1"/>
                </a:solidFill>
                <a:latin typeface="Cambria" pitchFamily="18" charset="0"/>
              </a:rPr>
              <a:t>i jellemezte a Mapei Kft-t 2011-ben?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idx="1"/>
          </p:nvPr>
        </p:nvSpPr>
        <p:spPr>
          <a:xfrm>
            <a:off x="576047" y="1700808"/>
            <a:ext cx="8568952" cy="5040560"/>
          </a:xfrm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Hazai árbevételünk:</a:t>
            </a:r>
            <a:r>
              <a:rPr lang="hu-HU" b="1" dirty="0" smtClean="0">
                <a:solidFill>
                  <a:srgbClr val="FF0000"/>
                </a:solidFill>
                <a:latin typeface="Cambria" pitchFamily="18" charset="0"/>
              </a:rPr>
              <a:t> 5,</a:t>
            </a:r>
            <a:r>
              <a:rPr lang="hu-HU" b="1" dirty="0" err="1" smtClean="0">
                <a:solidFill>
                  <a:srgbClr val="FF0000"/>
                </a:solidFill>
                <a:latin typeface="Cambria" pitchFamily="18" charset="0"/>
              </a:rPr>
              <a:t>5</a:t>
            </a:r>
            <a:r>
              <a:rPr lang="hu-HU" b="1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mbria" pitchFamily="18" charset="0"/>
              </a:rPr>
              <a:t>M</a:t>
            </a:r>
            <a:r>
              <a:rPr lang="hu-HU" b="1" dirty="0" smtClean="0">
                <a:solidFill>
                  <a:srgbClr val="FF0000"/>
                </a:solidFill>
                <a:latin typeface="Cambria" pitchFamily="18" charset="0"/>
              </a:rPr>
              <a:t>rd Ft</a:t>
            </a:r>
          </a:p>
          <a:p>
            <a:pPr marL="0" indent="0">
              <a:buNone/>
              <a:defRPr/>
            </a:pPr>
            <a:r>
              <a:rPr lang="hu-HU" b="1" dirty="0" smtClean="0">
                <a:solidFill>
                  <a:srgbClr val="FF0000"/>
                </a:solidFill>
                <a:latin typeface="Cambria" pitchFamily="18" charset="0"/>
              </a:rPr>
              <a:t>   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(9%-kal haladta meg az előző évit)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Több, mint </a:t>
            </a:r>
            <a:r>
              <a:rPr lang="hu-HU" b="1" dirty="0" smtClean="0">
                <a:solidFill>
                  <a:srgbClr val="FF0000"/>
                </a:solidFill>
                <a:latin typeface="Cambria" pitchFamily="18" charset="0"/>
              </a:rPr>
              <a:t> 35.000 tonna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legyártott termék Sóskúton.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Több, mint </a:t>
            </a:r>
            <a:r>
              <a:rPr lang="hu-HU" b="1" dirty="0" smtClean="0">
                <a:solidFill>
                  <a:srgbClr val="FF0000"/>
                </a:solidFill>
                <a:latin typeface="Cambria" pitchFamily="18" charset="0"/>
              </a:rPr>
              <a:t>6400</a:t>
            </a:r>
            <a:r>
              <a:rPr lang="hu-HU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oktatáson részt vett szakember és szakipari tanuló.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>
                <a:solidFill>
                  <a:srgbClr val="00599B"/>
                </a:solidFill>
                <a:latin typeface="Cambria" pitchFamily="18" charset="0"/>
              </a:rPr>
              <a:t>Bevezetett új termékek száma</a:t>
            </a:r>
            <a:r>
              <a:rPr lang="hu-HU">
                <a:solidFill>
                  <a:srgbClr val="00599B"/>
                </a:solidFill>
                <a:latin typeface="Cambria" pitchFamily="18" charset="0"/>
              </a:rPr>
              <a:t>: </a:t>
            </a:r>
            <a:r>
              <a:rPr lang="hu-HU" smtClean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>
                <a:solidFill>
                  <a:srgbClr val="00599B"/>
                </a:solidFill>
                <a:latin typeface="Cambria" pitchFamily="18" charset="0"/>
              </a:rPr>
              <a:t>9</a:t>
            </a:r>
            <a:r>
              <a:rPr lang="hu-HU" smtClean="0">
                <a:solidFill>
                  <a:srgbClr val="00599B"/>
                </a:solidFill>
                <a:latin typeface="Cambria" pitchFamily="18" charset="0"/>
              </a:rPr>
              <a:t> </a:t>
            </a: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db.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POLYGLASS lemezes szigetelések termékvonal.</a:t>
            </a:r>
            <a:endParaRPr lang="hu-HU" dirty="0">
              <a:solidFill>
                <a:srgbClr val="00599B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8108757" cy="446405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/>
          <a:lstStyle/>
          <a:p>
            <a:pPr eaLnBrk="1" hangingPunct="1"/>
            <a:r>
              <a:rPr lang="hu-HU" sz="5400" dirty="0" smtClean="0">
                <a:solidFill>
                  <a:srgbClr val="00599B"/>
                </a:solidFill>
                <a:latin typeface="Cambria" pitchFamily="18" charset="0"/>
              </a:rPr>
              <a:t>Mi a Mapei Kft. </a:t>
            </a:r>
            <a:r>
              <a:rPr lang="hu-HU" sz="5400" dirty="0">
                <a:solidFill>
                  <a:srgbClr val="00599B"/>
                </a:solidFill>
                <a:latin typeface="Cambria" pitchFamily="18" charset="0"/>
              </a:rPr>
              <a:t>v</a:t>
            </a:r>
            <a:r>
              <a:rPr lang="hu-HU" sz="5400" dirty="0" smtClean="0">
                <a:solidFill>
                  <a:srgbClr val="00599B"/>
                </a:solidFill>
                <a:latin typeface="Cambria" pitchFamily="18" charset="0"/>
              </a:rPr>
              <a:t>álasza a 2012-es év kihívásaira, </a:t>
            </a:r>
            <a:br>
              <a:rPr lang="hu-HU" sz="5400" dirty="0" smtClean="0">
                <a:solidFill>
                  <a:srgbClr val="00599B"/>
                </a:solidFill>
                <a:latin typeface="Cambria" pitchFamily="18" charset="0"/>
              </a:rPr>
            </a:br>
            <a:r>
              <a:rPr lang="hu-HU" sz="5400" dirty="0" smtClean="0">
                <a:solidFill>
                  <a:srgbClr val="00599B"/>
                </a:solidFill>
                <a:latin typeface="Cambria" pitchFamily="18" charset="0"/>
              </a:rPr>
              <a:t>milyen stratégiát választottunk 2012-ben?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84" y="4907361"/>
            <a:ext cx="2614259" cy="195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>
          <a:xfrm>
            <a:off x="-22638" y="0"/>
            <a:ext cx="9166637" cy="1728192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hu-HU" sz="5400" dirty="0" smtClean="0">
                <a:solidFill>
                  <a:srgbClr val="FFFF00"/>
                </a:solidFill>
                <a:latin typeface="Cambria" pitchFamily="18" charset="0"/>
              </a:rPr>
              <a:t>Idén is felvettük a kesztyűt és megküzdünk a válsággal!</a:t>
            </a:r>
          </a:p>
        </p:txBody>
      </p:sp>
      <p:sp>
        <p:nvSpPr>
          <p:cNvPr id="7171" name="Tartalom helye 2"/>
          <p:cNvSpPr>
            <a:spLocks noGrp="1"/>
          </p:cNvSpPr>
          <p:nvPr>
            <p:ph idx="1"/>
          </p:nvPr>
        </p:nvSpPr>
        <p:spPr>
          <a:xfrm>
            <a:off x="721280" y="1988840"/>
            <a:ext cx="7772400" cy="4467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2800" b="1" dirty="0" smtClean="0">
                <a:solidFill>
                  <a:srgbClr val="FF0000"/>
                </a:solidFill>
                <a:latin typeface="Cambria" pitchFamily="18" charset="0"/>
              </a:rPr>
              <a:t>ELSŐ MAGYAR ÉPÍTŐANYAG- ÉS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hu-HU" sz="2800" b="1" dirty="0" smtClean="0">
                <a:solidFill>
                  <a:srgbClr val="FF0000"/>
                </a:solidFill>
                <a:latin typeface="Cambria" pitchFamily="18" charset="0"/>
              </a:rPr>
              <a:t>BURKOLATKERESKEDŐK HÁLÓZATA</a:t>
            </a:r>
            <a:endParaRPr lang="hu-HU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Alapításkor 47 cég csatlakozott.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hu-HU" dirty="0" smtClean="0">
                <a:solidFill>
                  <a:srgbClr val="0059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Mára 77 partner kereskedőnk csatlakozott közel 130 üzlettel!</a:t>
            </a:r>
          </a:p>
          <a:p>
            <a:pPr marL="0" indent="0" algn="ctr" eaLnBrk="1" hangingPunct="1">
              <a:lnSpc>
                <a:spcPct val="150000"/>
              </a:lnSpc>
              <a:buFontTx/>
              <a:buNone/>
            </a:pPr>
            <a:r>
              <a:rPr lang="hu-HU" b="1" u="sng" dirty="0" err="1" smtClean="0">
                <a:solidFill>
                  <a:srgbClr val="00599B"/>
                </a:solidFill>
                <a:latin typeface="Cambria" pitchFamily="18" charset="0"/>
              </a:rPr>
              <a:t>www.mebkerhalozat.hu</a:t>
            </a:r>
            <a:endParaRPr lang="hu-HU" b="1" u="sng" dirty="0" smtClean="0">
              <a:solidFill>
                <a:srgbClr val="00599B"/>
              </a:solidFill>
              <a:latin typeface="Cambria" pitchFamily="18" charset="0"/>
            </a:endParaRPr>
          </a:p>
        </p:txBody>
      </p:sp>
      <p:pic>
        <p:nvPicPr>
          <p:cNvPr id="7172" name="Picture 4" descr="X:\Marketing\HIRDETÉSEK\2011-es sajtóközlemények\MÉBKER_20110202\MEBKER logo vegleges 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9087"/>
            <a:ext cx="1512887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352928" cy="1512168"/>
          </a:xfrm>
          <a:solidFill>
            <a:srgbClr val="0066FF"/>
          </a:solidFill>
        </p:spPr>
        <p:txBody>
          <a:bodyPr/>
          <a:lstStyle/>
          <a:p>
            <a:pPr eaLnBrk="1" hangingPunct="1"/>
            <a:r>
              <a:rPr lang="hu-HU" dirty="0" smtClean="0">
                <a:solidFill>
                  <a:schemeClr val="bg1"/>
                </a:solidFill>
                <a:latin typeface="Cambria" pitchFamily="18" charset="0"/>
              </a:rPr>
              <a:t>Első Magyar Építőanyag- és Burkolatkereskedők Hálózata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844824"/>
            <a:ext cx="8424936" cy="5013176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Tx/>
              <a:buNone/>
              <a:defRPr/>
            </a:pPr>
            <a:r>
              <a:rPr lang="hu-HU" b="1" dirty="0" smtClean="0">
                <a:solidFill>
                  <a:srgbClr val="00599B"/>
                </a:solidFill>
                <a:latin typeface="Cambria" pitchFamily="18" charset="0"/>
              </a:rPr>
              <a:t>Milyen céllal jött létre a MÉBKER Hálózat 2011-ben, és hol tartunk most?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hu-HU" sz="2800" b="1" dirty="0" smtClean="0">
                <a:solidFill>
                  <a:srgbClr val="FF0000"/>
                </a:solidFill>
                <a:latin typeface="Cambria" pitchFamily="18" charset="0"/>
              </a:rPr>
              <a:t>A tagok forgalmának, árrésének növelése.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hu-HU" sz="2800" b="1" dirty="0" smtClean="0">
                <a:solidFill>
                  <a:srgbClr val="FF0000"/>
                </a:solidFill>
                <a:latin typeface="Cambria" pitchFamily="18" charset="0"/>
              </a:rPr>
              <a:t>Piaci helyzetük megerősítése, javítása.</a:t>
            </a: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hu-HU" sz="2800" b="1" dirty="0">
                <a:solidFill>
                  <a:srgbClr val="00599B"/>
                </a:solidFill>
                <a:latin typeface="Cambria" pitchFamily="18" charset="0"/>
              </a:rPr>
              <a:t>És mivel érjük ezeket el?</a:t>
            </a:r>
          </a:p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hu-HU" sz="2800" b="1" dirty="0" smtClean="0">
                <a:solidFill>
                  <a:srgbClr val="FF0000"/>
                </a:solidFill>
                <a:latin typeface="Cambria" pitchFamily="18" charset="0"/>
              </a:rPr>
              <a:t>Támogatott képzésekkel és közösen szervezett országos kampányokkal!</a:t>
            </a:r>
          </a:p>
        </p:txBody>
      </p:sp>
      <p:pic>
        <p:nvPicPr>
          <p:cNvPr id="8196" name="Picture 4" descr="X:\Marketing\HIRDETÉSEK\2011-es sajtóközlemények\MÉBKER_20110202\MEBKER logo vegleges cur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4" y="4514070"/>
            <a:ext cx="1205156" cy="116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3568" y="1412776"/>
            <a:ext cx="7704856" cy="525658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u-HU" b="1" dirty="0" smtClean="0">
                <a:solidFill>
                  <a:srgbClr val="00599B"/>
                </a:solidFill>
                <a:latin typeface="Cambria" pitchFamily="18" charset="0"/>
              </a:rPr>
              <a:t>Milyen képzéseket kapnak a tagok?</a:t>
            </a:r>
          </a:p>
          <a:p>
            <a:pPr marL="0" indent="0">
              <a:buFontTx/>
              <a:buNone/>
              <a:defRPr/>
            </a:pPr>
            <a:endParaRPr lang="hu-HU" sz="2800" b="1" dirty="0" smtClean="0">
              <a:solidFill>
                <a:srgbClr val="00599B"/>
              </a:solidFill>
              <a:latin typeface="Cambria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u-HU" u="sng" dirty="0" smtClean="0">
                <a:solidFill>
                  <a:srgbClr val="00599B"/>
                </a:solidFill>
                <a:latin typeface="Cambria" pitchFamily="18" charset="0"/>
              </a:rPr>
              <a:t>Havi tréningek: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 Cégmenedzselés, cégszervezés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Személyzetkezelés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Motiváció</a:t>
            </a:r>
            <a:endParaRPr lang="hu-HU" dirty="0">
              <a:solidFill>
                <a:srgbClr val="00599B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Marketing kommunikáció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Értékesítés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hu-HU" dirty="0" smtClean="0">
                <a:solidFill>
                  <a:srgbClr val="00599B"/>
                </a:solidFill>
                <a:latin typeface="Cambria" pitchFamily="18" charset="0"/>
              </a:rPr>
              <a:t>Kintlévőség-kezelés témakörben</a:t>
            </a:r>
          </a:p>
          <a:p>
            <a:pPr marL="0" indent="0">
              <a:buNone/>
              <a:defRPr/>
            </a:pPr>
            <a:endParaRPr lang="hu-HU" sz="2800" dirty="0">
              <a:latin typeface="Cambria" pitchFamily="18" charset="0"/>
            </a:endParaRPr>
          </a:p>
        </p:txBody>
      </p:sp>
      <p:pic>
        <p:nvPicPr>
          <p:cNvPr id="12292" name="Picture 4" descr="X:\Marketing\HIRDETÉSEK\2011-es sajtóközlemények\MÉBKER_20110202\MEBKER logo vegleges cu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25" y="3068960"/>
            <a:ext cx="1956048" cy="188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545106" y="260648"/>
            <a:ext cx="7772400" cy="1143000"/>
          </a:xfrm>
          <a:solidFill>
            <a:srgbClr val="FFC000"/>
          </a:solidFill>
        </p:spPr>
        <p:txBody>
          <a:bodyPr/>
          <a:lstStyle/>
          <a:p>
            <a:r>
              <a:rPr lang="hu-HU" sz="5400" b="1" dirty="0" smtClean="0">
                <a:solidFill>
                  <a:srgbClr val="C00000"/>
                </a:solidFill>
                <a:latin typeface="Cambria" pitchFamily="18" charset="0"/>
              </a:rPr>
              <a:t>MÉBKER stratégia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  <a:solidFill>
            <a:srgbClr val="FFC000"/>
          </a:solidFill>
        </p:spPr>
        <p:txBody>
          <a:bodyPr/>
          <a:lstStyle/>
          <a:p>
            <a:r>
              <a:rPr lang="hu-HU" sz="5400" b="1" dirty="0" smtClean="0">
                <a:solidFill>
                  <a:srgbClr val="C00000"/>
                </a:solidFill>
                <a:latin typeface="Cambria" pitchFamily="18" charset="0"/>
              </a:rPr>
              <a:t>MÉBKER stratégia 2012</a:t>
            </a:r>
          </a:p>
        </p:txBody>
      </p:sp>
      <p:sp>
        <p:nvSpPr>
          <p:cNvPr id="9219" name="Tartalom helye 2"/>
          <p:cNvSpPr>
            <a:spLocks noGrp="1"/>
          </p:cNvSpPr>
          <p:nvPr>
            <p:ph idx="1"/>
          </p:nvPr>
        </p:nvSpPr>
        <p:spPr>
          <a:xfrm>
            <a:off x="719367" y="1556792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Burkolói képzések közös szervezése a MÉBKER kereskedésekben.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2 hónap alatt (február-március) 32 szakmai képzés több, mint </a:t>
            </a:r>
            <a:r>
              <a:rPr lang="hu-HU" sz="3600" b="1" dirty="0" smtClean="0">
                <a:solidFill>
                  <a:srgbClr val="FF0000"/>
                </a:solidFill>
                <a:latin typeface="Cambria" pitchFamily="18" charset="0"/>
              </a:rPr>
              <a:t>700 burkoló </a:t>
            </a:r>
            <a:r>
              <a:rPr lang="hu-HU" sz="3600" dirty="0" smtClean="0">
                <a:solidFill>
                  <a:srgbClr val="00599B"/>
                </a:solidFill>
                <a:latin typeface="Cambria" pitchFamily="18" charset="0"/>
              </a:rPr>
              <a:t>szakember részvételével!</a:t>
            </a:r>
          </a:p>
        </p:txBody>
      </p:sp>
      <p:pic>
        <p:nvPicPr>
          <p:cNvPr id="9220" name="Picture 4" descr="X:\Marketing\HIRDETÉSEK\2011-es sajtóközlemények\MÉBKER_20110202\MEBKER logo vegleges curv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1248"/>
            <a:ext cx="1239354" cy="119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theme/theme1.xml><?xml version="1.0" encoding="utf-8"?>
<a:theme xmlns:a="http://schemas.openxmlformats.org/drawingml/2006/main" name="Mapei Master Club">
  <a:themeElements>
    <a:clrScheme name="Mapei Master Clu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pei Master Club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6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16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Mapei Master Clu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ei Master Clu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ei Master Clu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ei Master Clu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ei Master Clu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ei Master Clu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ei Master Clu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ei Master Clu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ei Master Clu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ei Master Clu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ei Master Clu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ei Master Clu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4447</TotalTime>
  <Words>807</Words>
  <Application>Microsoft Office PowerPoint</Application>
  <PresentationFormat>Diavetítés a képernyőre (4:3 oldalarány)</PresentationFormat>
  <Paragraphs>147</Paragraphs>
  <Slides>24</Slides>
  <Notes>0</Notes>
  <HiddenSlides>0</HiddenSlides>
  <MMClips>1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Mapei Master Club</vt:lpstr>
      <vt:lpstr>PowerPoint bemutató</vt:lpstr>
      <vt:lpstr>Mi jellemezte az építőipart 2011-ben?</vt:lpstr>
      <vt:lpstr>PowerPoint bemutató</vt:lpstr>
      <vt:lpstr>Mi jellemezte a Mapei Kft-t 2011-ben?</vt:lpstr>
      <vt:lpstr>Mi a Mapei Kft. válasza a 2012-es év kihívásaira,  milyen stratégiát választottunk 2012-ben?</vt:lpstr>
      <vt:lpstr>Idén is felvettük a kesztyűt és megküzdünk a válsággal!</vt:lpstr>
      <vt:lpstr>Első Magyar Építőanyag- és Burkolatkereskedők Hálózata</vt:lpstr>
      <vt:lpstr>MÉBKER stratégia 2012</vt:lpstr>
      <vt:lpstr>MÉBKER stratégia 2012</vt:lpstr>
      <vt:lpstr>MÉBKER stratégia 2012</vt:lpstr>
      <vt:lpstr>MÉBKER stratégia 2012</vt:lpstr>
      <vt:lpstr>Szívügyünk -  A szakmai képzések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Referenciáink </vt:lpstr>
      <vt:lpstr>Küldetésünk, ami működésünk alapja: </vt:lpstr>
      <vt:lpstr>Köszönjük megtisztelő figyelmüket!</vt:lpstr>
    </vt:vector>
  </TitlesOfParts>
  <Company>Mapei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Bszilvia</dc:creator>
  <cp:lastModifiedBy>Erdélyi Márta</cp:lastModifiedBy>
  <cp:revision>390</cp:revision>
  <dcterms:created xsi:type="dcterms:W3CDTF">2008-03-26T10:49:58Z</dcterms:created>
  <dcterms:modified xsi:type="dcterms:W3CDTF">2012-04-17T05:27:17Z</dcterms:modified>
</cp:coreProperties>
</file>